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6"/>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391" r:id="rId91"/>
    <p:sldId id="394" r:id="rId92"/>
    <p:sldId id="392" r:id="rId93"/>
    <p:sldId id="342" r:id="rId94"/>
    <p:sldId id="343" r:id="rId95"/>
    <p:sldId id="344" r:id="rId96"/>
    <p:sldId id="345" r:id="rId97"/>
    <p:sldId id="346" r:id="rId98"/>
    <p:sldId id="347" r:id="rId99"/>
    <p:sldId id="348" r:id="rId100"/>
    <p:sldId id="349" r:id="rId101"/>
    <p:sldId id="350" r:id="rId102"/>
    <p:sldId id="351" r:id="rId103"/>
    <p:sldId id="398" r:id="rId104"/>
    <p:sldId id="352" r:id="rId105"/>
    <p:sldId id="353" r:id="rId106"/>
    <p:sldId id="354" r:id="rId107"/>
    <p:sldId id="356" r:id="rId108"/>
    <p:sldId id="357" r:id="rId109"/>
    <p:sldId id="359" r:id="rId110"/>
    <p:sldId id="358" r:id="rId111"/>
    <p:sldId id="360" r:id="rId112"/>
    <p:sldId id="361" r:id="rId113"/>
    <p:sldId id="362" r:id="rId114"/>
    <p:sldId id="363" r:id="rId115"/>
    <p:sldId id="364" r:id="rId116"/>
    <p:sldId id="366" r:id="rId117"/>
    <p:sldId id="365" r:id="rId118"/>
    <p:sldId id="367" r:id="rId119"/>
    <p:sldId id="369" r:id="rId120"/>
    <p:sldId id="370" r:id="rId121"/>
    <p:sldId id="371" r:id="rId122"/>
    <p:sldId id="372"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393" r:id="rId137"/>
    <p:sldId id="383" r:id="rId138"/>
    <p:sldId id="388" r:id="rId139"/>
    <p:sldId id="385" r:id="rId140"/>
    <p:sldId id="405" r:id="rId141"/>
    <p:sldId id="415" r:id="rId142"/>
    <p:sldId id="389" r:id="rId143"/>
    <p:sldId id="395" r:id="rId144"/>
    <p:sldId id="396" r:id="rId145"/>
    <p:sldId id="399" r:id="rId146"/>
    <p:sldId id="400" r:id="rId147"/>
    <p:sldId id="402" r:id="rId148"/>
    <p:sldId id="403" r:id="rId149"/>
    <p:sldId id="404" r:id="rId150"/>
    <p:sldId id="406" r:id="rId151"/>
    <p:sldId id="407" r:id="rId152"/>
    <p:sldId id="408" r:id="rId153"/>
    <p:sldId id="410" r:id="rId154"/>
    <p:sldId id="411" r:id="rId155"/>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6540" autoAdjust="0"/>
  </p:normalViewPr>
  <p:slideViewPr>
    <p:cSldViewPr>
      <p:cViewPr>
        <p:scale>
          <a:sx n="66" d="100"/>
          <a:sy n="66" d="100"/>
        </p:scale>
        <p:origin x="-528" y="-1140"/>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03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2018/6/13</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150</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139</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143</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2018/6/13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2018/6/13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2018/6/13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2018/6/13</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0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10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37.tif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38.wmf"/><Relationship Id="rId4" Type="http://schemas.openxmlformats.org/officeDocument/2006/relationships/oleObject" Target="../embeddings/oleObject1.bin"/></Relationships>
</file>

<file path=ppt/slides/_rels/slide1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48.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50.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159.png"/></Relationships>
</file>

<file path=ppt/slides/_rels/slide13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64.tif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4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15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152.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89.emf"/></Relationships>
</file>

<file path=ppt/slides/_rels/slide15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2.emf"/></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60.gif"/><Relationship Id="rId5" Type="http://schemas.openxmlformats.org/officeDocument/2006/relationships/image" Target="../media/image59.gif"/><Relationship Id="rId4" Type="http://schemas.openxmlformats.org/officeDocument/2006/relationships/image" Target="../media/image58.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6.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5.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emf"/><Relationship Id="rId9" Type="http://schemas.openxmlformats.org/officeDocument/2006/relationships/image" Target="../media/image87.tiff"/></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3.png"/><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91.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9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95.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966"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a:t>
            </a:r>
            <a:r>
              <a:rPr lang="ja-JP" altLang="en-US" dirty="0" smtClean="0"/>
              <a:t>ある</a:t>
            </a:r>
            <a:endParaRPr lang="ja-JP" altLang="en-US" dirty="0"/>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smtClean="0"/>
              <a:t>C</a:t>
            </a:r>
            <a:r>
              <a:rPr kumimoji="1" lang="zh-CN" altLang="en-US" dirty="0" smtClean="0"/>
              <a:t>的</a:t>
            </a:r>
            <a:r>
              <a:rPr kumimoji="1" lang="en-US" altLang="zh-CN" dirty="0" smtClean="0"/>
              <a:t>semaphore API</a:t>
            </a:r>
            <a:r>
              <a:rPr lang="zh-CN" altLang="en-US" dirty="0" smtClean="0"/>
              <a:t>以下</a:t>
            </a:r>
            <a:endParaRPr kumimoji="1" lang="en-US" altLang="ja-JP" dirty="0" smtClean="0"/>
          </a:p>
          <a:p>
            <a:r>
              <a:rPr kumimoji="1" lang="en-US" altLang="ja-JP" dirty="0" err="1" smtClean="0"/>
              <a:t>int</a:t>
            </a:r>
            <a:r>
              <a:rPr kumimoji="1" lang="en-US" altLang="ja-JP" dirty="0" smtClean="0"/>
              <a:t> </a:t>
            </a:r>
            <a:r>
              <a:rPr kumimoji="1" lang="en-US" altLang="ja-JP" b="1" dirty="0" err="1" smtClean="0">
                <a:solidFill>
                  <a:srgbClr val="FF0000"/>
                </a:solidFill>
              </a:rPr>
              <a:t>sem_wait</a:t>
            </a:r>
            <a:r>
              <a:rPr kumimoji="1" lang="en-US" altLang="ja-JP" dirty="0" smtClean="0"/>
              <a:t>(</a:t>
            </a:r>
            <a:r>
              <a:rPr kumimoji="1" lang="en-US" altLang="ja-JP" dirty="0" err="1" smtClean="0"/>
              <a:t>sem_t</a:t>
            </a:r>
            <a:r>
              <a:rPr kumimoji="1" lang="en-US" altLang="ja-JP" dirty="0" smtClean="0"/>
              <a:t> *</a:t>
            </a:r>
            <a:r>
              <a:rPr kumimoji="1" lang="en-US" altLang="ja-JP" dirty="0" err="1" smtClean="0"/>
              <a:t>sem</a:t>
            </a:r>
            <a:r>
              <a:rPr kumimoji="1" lang="en-US" altLang="ja-JP" dirty="0" smtClean="0"/>
              <a:t>);</a:t>
            </a:r>
          </a:p>
          <a:p>
            <a:r>
              <a:rPr lang="en-US" altLang="ja-JP" dirty="0" err="1" smtClean="0"/>
              <a:t>int</a:t>
            </a:r>
            <a:r>
              <a:rPr lang="en-US" altLang="ja-JP" dirty="0" smtClean="0"/>
              <a:t> </a:t>
            </a:r>
            <a:r>
              <a:rPr lang="en-US" altLang="ja-JP" b="1" dirty="0" err="1" smtClean="0">
                <a:solidFill>
                  <a:srgbClr val="FF0000"/>
                </a:solidFill>
              </a:rPr>
              <a:t>sem_post</a:t>
            </a:r>
            <a:r>
              <a:rPr lang="en-US" altLang="ja-JP" dirty="0" smtClean="0"/>
              <a:t>(</a:t>
            </a:r>
            <a:r>
              <a:rPr lang="en-US" altLang="ja-JP" dirty="0" err="1" smtClean="0"/>
              <a:t>sem_t</a:t>
            </a:r>
            <a:r>
              <a:rPr lang="en-US" altLang="ja-JP" dirty="0"/>
              <a:t> </a:t>
            </a:r>
            <a:r>
              <a:rPr lang="en-US" altLang="ja-JP" dirty="0" smtClean="0"/>
              <a:t>*</a:t>
            </a:r>
            <a:r>
              <a:rPr lang="en-US" altLang="ja-JP" dirty="0" err="1" smtClean="0"/>
              <a:t>sem</a:t>
            </a:r>
            <a:r>
              <a:rPr lang="en-US" altLang="ja-JP" dirty="0" smtClean="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9510296"/>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a:t>
            </a:r>
            <a:r>
              <a:rPr lang="en-US" altLang="ja-JP" dirty="0" smtClean="0"/>
              <a:t>power</a:t>
            </a:r>
          </a:p>
          <a:p>
            <a:pPr marL="285750" indent="-285750">
              <a:buFont typeface="Arial" panose="020B0604020202020204" pitchFamily="34" charset="0"/>
              <a:buChar char="•"/>
            </a:pPr>
            <a:r>
              <a:rPr lang="en-US" altLang="ja-JP" dirty="0" smtClean="0"/>
              <a:t>Key goals and motives for HTML5?</a:t>
            </a:r>
          </a:p>
          <a:p>
            <a:pPr marL="742950" lvl="1" indent="-285750">
              <a:buFont typeface="Arial" panose="020B0604020202020204" pitchFamily="34" charset="0"/>
              <a:buChar char="•"/>
            </a:pPr>
            <a:r>
              <a:rPr lang="en-US" altLang="ja-JP" dirty="0" smtClean="0"/>
              <a:t>Deliver rich contents (graphics, movies) without plugins (Flash)</a:t>
            </a:r>
          </a:p>
          <a:p>
            <a:pPr marL="742950" lvl="1" indent="-285750">
              <a:buFont typeface="Arial" panose="020B0604020202020204" pitchFamily="34" charset="0"/>
              <a:buChar char="•"/>
            </a:pPr>
            <a:r>
              <a:rPr lang="en-US" altLang="ja-JP" dirty="0" smtClean="0"/>
              <a:t>Better platform support</a:t>
            </a:r>
          </a:p>
          <a:p>
            <a:pPr marL="285750" indent="-285750">
              <a:buFont typeface="Arial" panose="020B0604020202020204" pitchFamily="34" charset="0"/>
              <a:buChar char="•"/>
            </a:pPr>
            <a:r>
              <a:rPr lang="en-US" altLang="ja-JP" dirty="0" smtClean="0"/>
              <a:t>Indicate character set</a:t>
            </a:r>
          </a:p>
          <a:p>
            <a:pPr marL="742950" lvl="1" indent="-285750">
              <a:buFont typeface="Arial" panose="020B0604020202020204" pitchFamily="34" charset="0"/>
              <a:buChar char="•"/>
            </a:pPr>
            <a:r>
              <a:rPr lang="en-US" altLang="ja-JP" dirty="0" smtClean="0"/>
              <a:t>&lt;meta charset=“UTF-8”&gt;</a:t>
            </a:r>
          </a:p>
          <a:p>
            <a:pPr marL="742950" lvl="1" indent="-285750">
              <a:buFont typeface="Arial" panose="020B0604020202020204" pitchFamily="34" charset="0"/>
              <a:buChar char="•"/>
            </a:pPr>
            <a:r>
              <a:rPr lang="en-US" altLang="ja-JP" dirty="0" smtClean="0"/>
              <a:t>Much shorter and easier that old HTML</a:t>
            </a:r>
          </a:p>
          <a:p>
            <a:pPr marL="285750" indent="-285750">
              <a:buFont typeface="Arial" panose="020B0604020202020204" pitchFamily="34" charset="0"/>
              <a:buChar char="•"/>
            </a:pPr>
            <a:r>
              <a:rPr lang="en-US" altLang="ja-JP" dirty="0" smtClean="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smtClean="0"/>
              <a:t>&gt;</a:t>
            </a:r>
          </a:p>
          <a:p>
            <a:pPr marL="285750" indent="-285750">
              <a:buFont typeface="Arial" panose="020B0604020202020204" pitchFamily="34" charset="0"/>
              <a:buChar char="•"/>
            </a:pPr>
            <a:r>
              <a:rPr lang="en-US" altLang="ja-JP" dirty="0" smtClean="0"/>
              <a:t>Web Storage (</a:t>
            </a:r>
            <a:r>
              <a:rPr lang="en-US" altLang="ja-JP" dirty="0" err="1" smtClean="0"/>
              <a:t>localStorage</a:t>
            </a:r>
            <a:r>
              <a:rPr lang="en-US" altLang="ja-JP" dirty="0" smtClean="0"/>
              <a:t> and </a:t>
            </a:r>
            <a:r>
              <a:rPr lang="en-US" altLang="ja-JP" dirty="0" err="1" smtClean="0"/>
              <a:t>sessionStorage</a:t>
            </a:r>
            <a:r>
              <a:rPr lang="en-US" altLang="ja-JP" dirty="0" smtClean="0"/>
              <a:t>)</a:t>
            </a:r>
          </a:p>
          <a:p>
            <a:pPr marL="742950" lvl="1" indent="-285750">
              <a:buFont typeface="Arial" panose="020B0604020202020204" pitchFamily="34" charset="0"/>
              <a:buChar char="•"/>
            </a:pPr>
            <a:r>
              <a:rPr lang="en-US" altLang="ja-JP" dirty="0" smtClean="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smtClean="0"/>
              <a:t>localStorage</a:t>
            </a:r>
            <a:r>
              <a:rPr lang="en-US" altLang="ja-JP" dirty="0" smtClean="0"/>
              <a:t> is permanent, while </a:t>
            </a:r>
            <a:r>
              <a:rPr lang="en-US" altLang="ja-JP" dirty="0" err="1" smtClean="0"/>
              <a:t>sessionStorage</a:t>
            </a:r>
            <a:r>
              <a:rPr lang="en-US" altLang="ja-JP" dirty="0" smtClean="0"/>
              <a:t> is erased when browser tab is closed.</a:t>
            </a:r>
            <a:endParaRPr lang="en-US" altLang="ja-JP" dirty="0"/>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555"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3970318"/>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802"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693319"/>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a:t>
            </a:r>
            <a:r>
              <a:rPr lang="zh-CN" altLang="en-US" dirty="0"/>
              <a:t>注意不是</a:t>
            </a:r>
            <a:r>
              <a:rPr lang="en-US" altLang="zh-CN" dirty="0"/>
              <a:t>threads</a:t>
            </a:r>
            <a:r>
              <a:rPr lang="en-US" dirty="0"/>
              <a:t>)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想比在</a:t>
            </a:r>
            <a:r>
              <a:rPr lang="en-US" altLang="zh-CN" dirty="0"/>
              <a:t>user space</a:t>
            </a:r>
            <a:r>
              <a:rPr lang="zh-CN" altLang="en-US" dirty="0"/>
              <a:t>中的</a:t>
            </a:r>
            <a:r>
              <a:rPr lang="en-US" altLang="zh-CN" dirty="0"/>
              <a:t>stack frame)</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r>
              <a:rPr kumimoji="1" lang="en-US" altLang="ja-JP" dirty="0" smtClean="0"/>
              <a:t>)</a:t>
            </a:r>
          </a:p>
          <a:p>
            <a:pPr marL="285750" indent="-285750">
              <a:buFont typeface="Arial" panose="020B0604020202020204" pitchFamily="34" charset="0"/>
              <a:buChar char="•"/>
            </a:pPr>
            <a:r>
              <a:rPr lang="zh-CN" altLang="en-US" dirty="0" smtClean="0"/>
              <a:t>注意，这里的</a:t>
            </a:r>
            <a:r>
              <a:rPr lang="en-US" altLang="zh-CN" dirty="0" smtClean="0"/>
              <a:t>RSA2048</a:t>
            </a:r>
            <a:r>
              <a:rPr lang="zh-CN" altLang="en-US" dirty="0" smtClean="0"/>
              <a:t>或</a:t>
            </a:r>
            <a:r>
              <a:rPr lang="en-US" altLang="zh-CN" dirty="0" smtClean="0"/>
              <a:t>RSA3072</a:t>
            </a:r>
            <a:r>
              <a:rPr lang="zh-CN" altLang="en-US" dirty="0" smtClean="0"/>
              <a:t>说的是</a:t>
            </a:r>
            <a:r>
              <a:rPr lang="en-US" altLang="zh-CN" dirty="0" smtClean="0"/>
              <a:t>modulus</a:t>
            </a:r>
            <a:r>
              <a:rPr lang="zh-CN" altLang="en-US" dirty="0" smtClean="0"/>
              <a:t>的长度，</a:t>
            </a:r>
            <a:r>
              <a:rPr lang="en-US" altLang="zh-CN" dirty="0" smtClean="0"/>
              <a:t>RSA</a:t>
            </a:r>
            <a:r>
              <a:rPr lang="zh-CN" altLang="en-US" dirty="0" smtClean="0"/>
              <a:t>的</a:t>
            </a:r>
            <a:r>
              <a:rPr lang="en-US" altLang="zh-CN" dirty="0" smtClean="0"/>
              <a:t>public</a:t>
            </a:r>
            <a:r>
              <a:rPr lang="zh-CN" altLang="en-US" dirty="0" smtClean="0"/>
              <a:t>和</a:t>
            </a:r>
            <a:r>
              <a:rPr lang="en-US" altLang="zh-CN" dirty="0" smtClean="0"/>
              <a:t>private key</a:t>
            </a:r>
            <a:r>
              <a:rPr lang="zh-CN" altLang="en-US" dirty="0" smtClean="0"/>
              <a:t>都是由一个</a:t>
            </a:r>
            <a:r>
              <a:rPr lang="en-US" altLang="zh-CN" dirty="0" smtClean="0"/>
              <a:t>modulus</a:t>
            </a:r>
            <a:r>
              <a:rPr lang="zh-CN" altLang="en-US" dirty="0" smtClean="0"/>
              <a:t>和一个</a:t>
            </a:r>
            <a:r>
              <a:rPr lang="en-US" altLang="zh-CN" dirty="0" smtClean="0"/>
              <a:t>exponent</a:t>
            </a:r>
            <a:r>
              <a:rPr lang="zh-CN" altLang="en-US" dirty="0" smtClean="0"/>
              <a:t>组成，</a:t>
            </a:r>
            <a:r>
              <a:rPr lang="en-US" altLang="zh-CN" dirty="0" smtClean="0"/>
              <a:t>pub</a:t>
            </a:r>
            <a:r>
              <a:rPr lang="zh-CN" altLang="en-US" dirty="0" smtClean="0"/>
              <a:t>和</a:t>
            </a:r>
            <a:r>
              <a:rPr lang="en-US" altLang="zh-CN" dirty="0" err="1" smtClean="0"/>
              <a:t>priv</a:t>
            </a:r>
            <a:r>
              <a:rPr lang="en-US" altLang="zh-CN" dirty="0" smtClean="0"/>
              <a:t> key-pair</a:t>
            </a:r>
            <a:r>
              <a:rPr lang="zh-CN" altLang="en-US" dirty="0" smtClean="0"/>
              <a:t>的</a:t>
            </a:r>
            <a:r>
              <a:rPr lang="en-US" altLang="zh-CN" dirty="0" smtClean="0"/>
              <a:t>modulus</a:t>
            </a:r>
            <a:r>
              <a:rPr lang="zh-CN" altLang="en-US" dirty="0" smtClean="0"/>
              <a:t>总是相同的，但</a:t>
            </a:r>
            <a:r>
              <a:rPr lang="en-US" altLang="zh-CN" dirty="0" smtClean="0"/>
              <a:t>exponent</a:t>
            </a:r>
            <a:r>
              <a:rPr lang="zh-CN" altLang="en-US" dirty="0" smtClean="0"/>
              <a:t>不同</a:t>
            </a:r>
            <a:r>
              <a:rPr lang="en-US" altLang="zh-CN" dirty="0" smtClean="0"/>
              <a:t>(</a:t>
            </a:r>
            <a:r>
              <a:rPr lang="zh-CN" altLang="en-US" dirty="0" smtClean="0"/>
              <a:t>有</a:t>
            </a:r>
            <a:r>
              <a:rPr lang="en-US" altLang="zh-CN" dirty="0" err="1" smtClean="0"/>
              <a:t>pubExponent</a:t>
            </a:r>
            <a:r>
              <a:rPr lang="zh-CN" altLang="en-US" dirty="0" smtClean="0"/>
              <a:t>和</a:t>
            </a:r>
            <a:r>
              <a:rPr lang="en-US" altLang="zh-CN" dirty="0" err="1" smtClean="0"/>
              <a:t>privExponent</a:t>
            </a:r>
            <a:r>
              <a:rPr lang="en-US" altLang="zh-CN" dirty="0" smtClean="0"/>
              <a:t>)</a:t>
            </a:r>
            <a:r>
              <a:rPr lang="zh-CN" altLang="en-US" dirty="0" smtClean="0"/>
              <a:t>，按照这个意义来讲，</a:t>
            </a:r>
            <a:r>
              <a:rPr lang="en-US" altLang="zh-CN" dirty="0" smtClean="0"/>
              <a:t>RSA</a:t>
            </a:r>
            <a:r>
              <a:rPr lang="zh-CN" altLang="en-US" dirty="0" smtClean="0"/>
              <a:t>的</a:t>
            </a:r>
            <a:r>
              <a:rPr lang="en-US" altLang="zh-CN" dirty="0" err="1" smtClean="0"/>
              <a:t>priv</a:t>
            </a:r>
            <a:r>
              <a:rPr lang="zh-CN" altLang="en-US" dirty="0" smtClean="0"/>
              <a:t>和</a:t>
            </a:r>
            <a:r>
              <a:rPr lang="en-US" altLang="zh-CN" dirty="0" smtClean="0"/>
              <a:t>pub key</a:t>
            </a:r>
            <a:r>
              <a:rPr lang="zh-CN" altLang="en-US" dirty="0" smtClean="0"/>
              <a:t>的长度</a:t>
            </a:r>
            <a:r>
              <a:rPr lang="en-US" altLang="zh-CN" dirty="0" smtClean="0"/>
              <a:t>(aka. 2048,3072)</a:t>
            </a:r>
            <a:r>
              <a:rPr lang="zh-CN" altLang="en-US" dirty="0" smtClean="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Listener/Observer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L/O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store data (the model), another one to display data (the view), a third one to modify data (the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smtClean="0"/>
              <a:t>另一个问题，</a:t>
            </a:r>
            <a:r>
              <a:rPr kumimoji="1" lang="en-US" altLang="zh-CN" b="1" dirty="0" smtClean="0">
                <a:solidFill>
                  <a:srgbClr val="FF0000"/>
                </a:solidFill>
              </a:rPr>
              <a:t>Linux</a:t>
            </a:r>
            <a:r>
              <a:rPr kumimoji="1" lang="zh-CN" altLang="en-US" b="1" dirty="0" smtClean="0">
                <a:solidFill>
                  <a:srgbClr val="FF0000"/>
                </a:solidFill>
              </a:rPr>
              <a:t>的</a:t>
            </a:r>
            <a:r>
              <a:rPr kumimoji="1" lang="en-US" altLang="zh-CN" b="1" dirty="0" smtClean="0">
                <a:solidFill>
                  <a:srgbClr val="FF0000"/>
                </a:solidFill>
              </a:rPr>
              <a:t>scheduler</a:t>
            </a:r>
            <a:r>
              <a:rPr kumimoji="1" lang="zh-CN" altLang="en-US" b="1" dirty="0" smtClean="0">
                <a:solidFill>
                  <a:srgbClr val="FF0000"/>
                </a:solidFill>
              </a:rPr>
              <a:t>是怎么区分</a:t>
            </a:r>
            <a:r>
              <a:rPr kumimoji="1" lang="en-US" altLang="zh-CN" b="1" dirty="0" smtClean="0">
                <a:solidFill>
                  <a:srgbClr val="FF0000"/>
                </a:solidFill>
              </a:rPr>
              <a:t>thread</a:t>
            </a:r>
            <a:r>
              <a:rPr kumimoji="1" lang="zh-CN" altLang="en-US" b="1" dirty="0" smtClean="0">
                <a:solidFill>
                  <a:srgbClr val="FF0000"/>
                </a:solidFill>
              </a:rPr>
              <a:t>和</a:t>
            </a:r>
            <a:r>
              <a:rPr kumimoji="1" lang="en-US" altLang="zh-CN" b="1" dirty="0" smtClean="0">
                <a:solidFill>
                  <a:srgbClr val="FF0000"/>
                </a:solidFill>
              </a:rPr>
              <a:t>process</a:t>
            </a:r>
            <a:r>
              <a:rPr kumimoji="1" lang="zh-CN" altLang="en-US" b="1" dirty="0" smtClean="0">
                <a:solidFill>
                  <a:srgbClr val="FF0000"/>
                </a:solidFill>
              </a:rPr>
              <a:t>的</a:t>
            </a:r>
            <a:r>
              <a:rPr kumimoji="1" lang="zh-CN" altLang="en-US" dirty="0" smtClean="0"/>
              <a:t>？</a:t>
            </a:r>
            <a:endParaRPr kumimoji="1" lang="en-US" altLang="zh-CN" dirty="0" smtClean="0"/>
          </a:p>
          <a:p>
            <a:r>
              <a:rPr lang="zh-CN" altLang="en-US" dirty="0"/>
              <a:t>答案</a:t>
            </a:r>
            <a:r>
              <a:rPr lang="zh-CN" altLang="en-US" dirty="0" smtClean="0"/>
              <a:t>是</a:t>
            </a:r>
            <a:r>
              <a:rPr lang="zh-CN" altLang="en-US" b="1" dirty="0" smtClean="0"/>
              <a:t>相同对待</a:t>
            </a:r>
            <a:r>
              <a:rPr lang="zh-CN" altLang="en-US" dirty="0" smtClean="0"/>
              <a:t>！</a:t>
            </a:r>
            <a:endParaRPr lang="en-US" altLang="zh-CN" dirty="0" smtClean="0"/>
          </a:p>
          <a:p>
            <a:r>
              <a:rPr lang="en-US" altLang="zh-CN" dirty="0" smtClean="0"/>
              <a:t>Linux</a:t>
            </a:r>
            <a:r>
              <a:rPr lang="zh-CN" altLang="en-US" dirty="0" smtClean="0"/>
              <a:t>的</a:t>
            </a:r>
            <a:r>
              <a:rPr lang="en-US" altLang="zh-CN" dirty="0" smtClean="0"/>
              <a:t>scheduler</a:t>
            </a:r>
            <a:r>
              <a:rPr lang="zh-CN" altLang="en-US" dirty="0" smtClean="0"/>
              <a:t>是用来</a:t>
            </a:r>
            <a:r>
              <a:rPr lang="en-US" altLang="zh-CN" dirty="0" smtClean="0"/>
              <a:t>schedule task</a:t>
            </a:r>
            <a:r>
              <a:rPr lang="zh-CN" altLang="en-US" dirty="0" smtClean="0"/>
              <a:t>的</a:t>
            </a:r>
            <a:r>
              <a:rPr lang="en-US" altLang="zh-CN" dirty="0" smtClean="0"/>
              <a:t>(</a:t>
            </a:r>
            <a:r>
              <a:rPr lang="zh-CN" altLang="en-US" dirty="0" smtClean="0"/>
              <a:t>被定义为</a:t>
            </a:r>
            <a:r>
              <a:rPr lang="en-US" altLang="zh-CN" dirty="0" err="1" smtClean="0"/>
              <a:t>task_struct</a:t>
            </a:r>
            <a:r>
              <a:rPr lang="en-US" altLang="zh-CN" dirty="0" smtClean="0"/>
              <a:t>)</a:t>
            </a:r>
            <a:r>
              <a:rPr lang="zh-CN" altLang="en-US" dirty="0" smtClean="0"/>
              <a:t>，然后一个</a:t>
            </a:r>
            <a:r>
              <a:rPr lang="en-US" altLang="zh-CN" dirty="0" smtClean="0"/>
              <a:t>single-thread process</a:t>
            </a:r>
            <a:r>
              <a:rPr lang="zh-CN" altLang="en-US" dirty="0" smtClean="0"/>
              <a:t>被对待成为一个</a:t>
            </a:r>
            <a:r>
              <a:rPr lang="en-US" altLang="zh-CN" dirty="0" smtClean="0"/>
              <a:t>task</a:t>
            </a:r>
            <a:r>
              <a:rPr lang="zh-CN" altLang="en-US" dirty="0" smtClean="0"/>
              <a:t>，</a:t>
            </a:r>
            <a:endParaRPr lang="en-US" altLang="zh-CN" dirty="0" smtClean="0"/>
          </a:p>
          <a:p>
            <a:r>
              <a:rPr kumimoji="1" lang="zh-CN" altLang="en-US" dirty="0" smtClean="0"/>
              <a:t>并且一个</a:t>
            </a:r>
            <a:r>
              <a:rPr kumimoji="1" lang="en-US" altLang="zh-CN" dirty="0" smtClean="0"/>
              <a:t>multi-thread process</a:t>
            </a:r>
            <a:r>
              <a:rPr kumimoji="1" lang="zh-CN" altLang="en-US" dirty="0" smtClean="0"/>
              <a:t>的每一个不同的</a:t>
            </a:r>
            <a:r>
              <a:rPr kumimoji="1" lang="en-US" altLang="zh-CN" dirty="0" smtClean="0"/>
              <a:t>thread</a:t>
            </a:r>
            <a:r>
              <a:rPr kumimoji="1" lang="zh-CN" altLang="en-US" dirty="0" smtClean="0"/>
              <a:t>都被对待成是一个不同的</a:t>
            </a:r>
            <a:r>
              <a:rPr kumimoji="1" lang="en-US" altLang="zh-CN" dirty="0" smtClean="0"/>
              <a:t>task(</a:t>
            </a:r>
            <a:r>
              <a:rPr kumimoji="1" lang="zh-CN" altLang="en-US" dirty="0" smtClean="0"/>
              <a:t>只不过他们拥有</a:t>
            </a:r>
            <a:r>
              <a:rPr kumimoji="1" lang="en-US" altLang="zh-CN" dirty="0" smtClean="0"/>
              <a:t>shared resource)</a:t>
            </a:r>
            <a:r>
              <a:rPr kumimoji="1" lang="zh-CN" altLang="en-US" dirty="0" smtClean="0"/>
              <a:t>，然后</a:t>
            </a:r>
            <a:r>
              <a:rPr lang="en-US" altLang="zh-CN" dirty="0" smtClean="0"/>
              <a:t>scheduler</a:t>
            </a:r>
            <a:r>
              <a:rPr lang="zh-CN" altLang="en-US" dirty="0" smtClean="0"/>
              <a:t>处理这一堆</a:t>
            </a:r>
            <a:r>
              <a:rPr lang="en-US" altLang="zh-CN" dirty="0" smtClean="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smtClean="0">
                <a:solidFill>
                  <a:srgbClr val="FF0000"/>
                </a:solidFill>
              </a:rPr>
              <a:t>Process resources </a:t>
            </a:r>
            <a:r>
              <a:rPr kumimoji="1" lang="en-US" altLang="ja-JP" b="1" dirty="0" smtClean="0"/>
              <a:t>Usage</a:t>
            </a:r>
            <a:r>
              <a:rPr kumimoji="1" lang="en-US" altLang="ja-JP" dirty="0" smtClean="0"/>
              <a:t>:</a:t>
            </a:r>
          </a:p>
          <a:p>
            <a:pPr marL="285750" indent="-285750">
              <a:buFont typeface="Arial" panose="020B0604020202020204" pitchFamily="34" charset="0"/>
              <a:buChar char="•"/>
            </a:pPr>
            <a:r>
              <a:rPr lang="en-US" altLang="ja-JP" dirty="0" smtClean="0"/>
              <a:t>Linux</a:t>
            </a:r>
            <a:r>
              <a:rPr lang="zh-CN" altLang="en-US" dirty="0" smtClean="0"/>
              <a:t>有</a:t>
            </a:r>
            <a:r>
              <a:rPr lang="en-US" altLang="zh-CN" dirty="0" err="1" smtClean="0"/>
              <a:t>getrusage</a:t>
            </a:r>
            <a:r>
              <a:rPr lang="en-US" altLang="zh-CN" dirty="0" smtClean="0"/>
              <a:t>() system call</a:t>
            </a:r>
            <a:r>
              <a:rPr lang="zh-CN" altLang="en-US" dirty="0" smtClean="0"/>
              <a:t>可以知道某个</a:t>
            </a:r>
            <a:r>
              <a:rPr lang="en-US" altLang="zh-CN" dirty="0" smtClean="0"/>
              <a:t>process</a:t>
            </a:r>
            <a:r>
              <a:rPr lang="zh-CN" altLang="en-US" dirty="0" smtClean="0"/>
              <a:t>用了多少</a:t>
            </a:r>
            <a:r>
              <a:rPr lang="en-US" altLang="zh-CN" dirty="0" smtClean="0"/>
              <a:t>resource</a:t>
            </a:r>
          </a:p>
          <a:p>
            <a:pPr marL="285750" indent="-285750">
              <a:buFont typeface="Arial" panose="020B0604020202020204" pitchFamily="34" charset="0"/>
              <a:buChar char="•"/>
            </a:pPr>
            <a:r>
              <a:rPr kumimoji="1" lang="en-US" altLang="zh-CN" dirty="0" smtClean="0"/>
              <a:t>Resource</a:t>
            </a:r>
            <a:r>
              <a:rPr kumimoji="1" lang="zh-CN" altLang="en-US" dirty="0" smtClean="0"/>
              <a:t>的表示，</a:t>
            </a:r>
            <a:r>
              <a:rPr kumimoji="1" lang="en-US" altLang="zh-CN" dirty="0" smtClean="0"/>
              <a:t>Linux</a:t>
            </a:r>
            <a:r>
              <a:rPr kumimoji="1" lang="zh-CN" altLang="en-US" dirty="0" smtClean="0"/>
              <a:t>定义了</a:t>
            </a:r>
            <a:r>
              <a:rPr kumimoji="1" lang="en-US" altLang="zh-CN" dirty="0" err="1" smtClean="0"/>
              <a:t>struct</a:t>
            </a:r>
            <a:r>
              <a:rPr kumimoji="1" lang="en-US" altLang="zh-CN" dirty="0" smtClean="0"/>
              <a:t> </a:t>
            </a:r>
            <a:r>
              <a:rPr kumimoji="1" lang="en-US" altLang="zh-CN" dirty="0" err="1" smtClean="0"/>
              <a:t>rusage</a:t>
            </a:r>
            <a:endParaRPr kumimoji="1" lang="en-US" altLang="zh-CN" dirty="0" smtClean="0"/>
          </a:p>
          <a:p>
            <a:pPr marL="285750" indent="-285750">
              <a:buFont typeface="Arial" panose="020B0604020202020204" pitchFamily="34" charset="0"/>
              <a:buChar char="•"/>
            </a:pPr>
            <a:r>
              <a:rPr lang="en-US" altLang="zh-CN" dirty="0" err="1" smtClean="0"/>
              <a:t>Struct</a:t>
            </a:r>
            <a:r>
              <a:rPr lang="en-US" altLang="zh-CN" dirty="0" smtClean="0"/>
              <a:t> </a:t>
            </a:r>
            <a:r>
              <a:rPr lang="en-US" altLang="zh-CN" dirty="0" err="1" smtClean="0"/>
              <a:t>rusage</a:t>
            </a:r>
            <a:r>
              <a:rPr lang="zh-CN" altLang="en-US" dirty="0" smtClean="0"/>
              <a:t>中的有</a:t>
            </a:r>
            <a:r>
              <a:rPr lang="en-US" altLang="zh-CN" dirty="0" smtClean="0"/>
              <a:t>user CPU time used; system CPU time used; text memory; data memory; stack memory; IPC message sent/received, etc. </a:t>
            </a:r>
            <a:r>
              <a:rPr lang="zh-CN" altLang="en-US" dirty="0" smtClean="0"/>
              <a:t>等变量，可以表示当前</a:t>
            </a:r>
            <a:r>
              <a:rPr lang="en-US" altLang="zh-CN" dirty="0" smtClean="0"/>
              <a:t>process</a:t>
            </a:r>
            <a:r>
              <a:rPr lang="zh-CN" altLang="en-US" dirty="0" smtClean="0"/>
              <a:t>使用资源量</a:t>
            </a:r>
            <a:endParaRPr lang="en-US" altLang="zh-CN" dirty="0" smtClean="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smtClean="0">
                <a:solidFill>
                  <a:srgbClr val="FF0000"/>
                </a:solidFill>
              </a:rPr>
              <a:t>process</a:t>
            </a:r>
            <a:r>
              <a:rPr kumimoji="1" lang="zh-CN" altLang="en-US" dirty="0" smtClean="0"/>
              <a:t>的时候用</a:t>
            </a:r>
            <a:r>
              <a:rPr kumimoji="1" lang="en-US" altLang="zh-CN" dirty="0" smtClean="0"/>
              <a:t>fork()</a:t>
            </a:r>
          </a:p>
          <a:p>
            <a:pPr marL="742950" lvl="1" indent="-285750">
              <a:buFont typeface="Arial" panose="020B0604020202020204" pitchFamily="34" charset="0"/>
              <a:buChar char="•"/>
            </a:pPr>
            <a:r>
              <a:rPr lang="zh-CN" altLang="en-US" dirty="0" smtClean="0"/>
              <a:t>子</a:t>
            </a:r>
            <a:r>
              <a:rPr lang="en-US" altLang="zh-CN" dirty="0" smtClean="0"/>
              <a:t>process</a:t>
            </a:r>
            <a:r>
              <a:rPr lang="zh-CN" altLang="en-US" dirty="0" smtClean="0"/>
              <a:t>从</a:t>
            </a:r>
            <a:r>
              <a:rPr lang="en-US" altLang="zh-CN" dirty="0" smtClean="0"/>
              <a:t>fork()</a:t>
            </a:r>
            <a:r>
              <a:rPr lang="zh-CN" altLang="en-US" dirty="0" smtClean="0"/>
              <a:t>一下的</a:t>
            </a:r>
            <a:r>
              <a:rPr lang="en-US" altLang="zh-CN" dirty="0" smtClean="0"/>
              <a:t>code</a:t>
            </a:r>
            <a:r>
              <a:rPr lang="zh-CN" altLang="en-US" dirty="0" smtClean="0"/>
              <a:t>开始运行，区分使用</a:t>
            </a:r>
            <a:r>
              <a:rPr lang="en-US" altLang="zh-CN" dirty="0" smtClean="0"/>
              <a:t>fork()</a:t>
            </a:r>
            <a:r>
              <a:rPr lang="zh-CN" altLang="en-US" dirty="0" smtClean="0"/>
              <a:t>的</a:t>
            </a:r>
            <a:r>
              <a:rPr lang="en-US" altLang="zh-CN" dirty="0" smtClean="0"/>
              <a:t>return</a:t>
            </a:r>
            <a:r>
              <a:rPr lang="zh-CN" altLang="en-US" dirty="0" smtClean="0"/>
              <a:t>值</a:t>
            </a:r>
            <a:endParaRPr kumimoji="1" lang="en-US" altLang="zh-CN" dirty="0" smtClean="0"/>
          </a:p>
          <a:p>
            <a:r>
              <a:rPr lang="zh-CN" altLang="en-US" b="1" dirty="0">
                <a:solidFill>
                  <a:srgbClr val="FF0000"/>
                </a:solidFill>
              </a:rPr>
              <a:t>创</a:t>
            </a:r>
            <a:r>
              <a:rPr lang="zh-CN" altLang="en-US" b="1" dirty="0" smtClean="0">
                <a:solidFill>
                  <a:srgbClr val="FF0000"/>
                </a:solidFill>
              </a:rPr>
              <a:t>建</a:t>
            </a:r>
            <a:r>
              <a:rPr lang="en-US" altLang="zh-CN" b="1" dirty="0" smtClean="0">
                <a:solidFill>
                  <a:srgbClr val="FF0000"/>
                </a:solidFill>
              </a:rPr>
              <a:t>thread</a:t>
            </a:r>
            <a:r>
              <a:rPr lang="zh-CN" altLang="en-US" dirty="0" smtClean="0"/>
              <a:t>的时候用</a:t>
            </a:r>
            <a:r>
              <a:rPr lang="en-US" altLang="zh-CN" dirty="0" err="1" smtClean="0"/>
              <a:t>pthread_create</a:t>
            </a:r>
            <a:r>
              <a:rPr lang="en-US" altLang="zh-CN" dirty="0" smtClean="0"/>
              <a:t>()</a:t>
            </a:r>
          </a:p>
          <a:p>
            <a:pPr marL="742950" lvl="1" indent="-285750">
              <a:buFont typeface="Arial" panose="020B0604020202020204" pitchFamily="34" charset="0"/>
              <a:buChar char="•"/>
            </a:pPr>
            <a:r>
              <a:rPr lang="zh-CN" altLang="en-US" dirty="0" smtClean="0"/>
              <a:t>一般来说，一个</a:t>
            </a:r>
            <a:r>
              <a:rPr lang="en-US" altLang="zh-CN" dirty="0" smtClean="0"/>
              <a:t>thread</a:t>
            </a:r>
            <a:r>
              <a:rPr lang="zh-CN" altLang="en-US" dirty="0" smtClean="0"/>
              <a:t>应该有一个</a:t>
            </a:r>
            <a:r>
              <a:rPr lang="en-US" altLang="zh-CN" dirty="0" err="1" smtClean="0"/>
              <a:t>func</a:t>
            </a:r>
            <a:endParaRPr lang="en-US" altLang="zh-CN" dirty="0" smtClean="0"/>
          </a:p>
          <a:p>
            <a:pPr marL="742950" lvl="1" indent="-285750">
              <a:buFont typeface="Arial" panose="020B0604020202020204" pitchFamily="34" charset="0"/>
              <a:buChar char="•"/>
            </a:pPr>
            <a:r>
              <a:rPr kumimoji="1" lang="en-US" altLang="zh-CN" dirty="0" err="1" smtClean="0"/>
              <a:t>pthread_create</a:t>
            </a:r>
            <a:r>
              <a:rPr kumimoji="1" lang="en-US" altLang="zh-CN" dirty="0" smtClean="0"/>
              <a:t>(…, </a:t>
            </a:r>
            <a:r>
              <a:rPr kumimoji="1" lang="en-US" altLang="zh-CN" dirty="0" err="1" smtClean="0"/>
              <a:t>func</a:t>
            </a:r>
            <a:r>
              <a:rPr kumimoji="1" lang="zh-CN" altLang="en-US" dirty="0" smtClean="0"/>
              <a:t>名</a:t>
            </a:r>
            <a:r>
              <a:rPr kumimoji="1" lang="en-US" altLang="zh-CN" dirty="0" smtClean="0"/>
              <a:t>,…)</a:t>
            </a:r>
            <a:r>
              <a:rPr lang="zh-CN" altLang="en-US" dirty="0" smtClean="0"/>
              <a:t>的形式来启动</a:t>
            </a:r>
            <a:r>
              <a:rPr lang="en-US" altLang="zh-CN" dirty="0" smtClean="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9163"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031325"/>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674783" y="11971807"/>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21443</TotalTime>
  <Words>29149</Words>
  <Application>Microsoft Office PowerPoint</Application>
  <PresentationFormat>画面に合わせる (4:3)</PresentationFormat>
  <Paragraphs>3158</Paragraphs>
  <Slides>154</Slides>
  <Notes>10</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154</vt:i4>
      </vt:variant>
    </vt:vector>
  </HeadingPairs>
  <TitlesOfParts>
    <vt:vector size="159" baseType="lpstr">
      <vt:lpstr>Office テーマ</vt:lpstr>
      <vt:lpstr>スライド</vt:lpstr>
      <vt:lpstr>Visio.Drawing.15</vt:lpstr>
      <vt:lpstr>Acrobat Document</vt:lpstr>
      <vt:lpstr>ワークシート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2630</cp:revision>
  <dcterms:created xsi:type="dcterms:W3CDTF">2016-01-14T23:49:10Z</dcterms:created>
  <dcterms:modified xsi:type="dcterms:W3CDTF">2018-06-13T10:00:07Z</dcterms:modified>
</cp:coreProperties>
</file>